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8" r:id="rId14"/>
    <p:sldId id="270" r:id="rId15"/>
    <p:sldId id="271" r:id="rId16"/>
    <p:sldId id="272" r:id="rId17"/>
    <p:sldId id="267" r:id="rId18"/>
    <p:sldId id="269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EA2DB0-3827-4025-8DE4-3C0DB22594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74520B-4BAD-4F8F-B6B1-53B300617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A2DB0-3827-4025-8DE4-3C0DB22594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4520B-4BAD-4F8F-B6B1-53B300617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CEA2DB0-3827-4025-8DE4-3C0DB22594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74520B-4BAD-4F8F-B6B1-53B300617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A2DB0-3827-4025-8DE4-3C0DB22594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4520B-4BAD-4F8F-B6B1-53B300617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EA2DB0-3827-4025-8DE4-3C0DB22594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74520B-4BAD-4F8F-B6B1-53B300617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A2DB0-3827-4025-8DE4-3C0DB22594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4520B-4BAD-4F8F-B6B1-53B300617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A2DB0-3827-4025-8DE4-3C0DB22594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4520B-4BAD-4F8F-B6B1-53B300617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A2DB0-3827-4025-8DE4-3C0DB22594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4520B-4BAD-4F8F-B6B1-53B300617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EA2DB0-3827-4025-8DE4-3C0DB22594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4520B-4BAD-4F8F-B6B1-53B300617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A2DB0-3827-4025-8DE4-3C0DB22594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4520B-4BAD-4F8F-B6B1-53B300617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A2DB0-3827-4025-8DE4-3C0DB22594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4520B-4BAD-4F8F-B6B1-53B300617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EA2DB0-3827-4025-8DE4-3C0DB22594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74520B-4BAD-4F8F-B6B1-53B300617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33400"/>
            <a:ext cx="8572560" cy="3681418"/>
          </a:xfrm>
        </p:spPr>
        <p:txBody>
          <a:bodyPr/>
          <a:lstStyle/>
          <a:p>
            <a:pPr algn="ctr"/>
            <a:r>
              <a:rPr lang="ru-RU" dirty="0" smtClean="0"/>
              <a:t>Детское </a:t>
            </a:r>
            <a:r>
              <a:rPr lang="ru-RU" dirty="0" err="1" smtClean="0"/>
              <a:t>портфолио</a:t>
            </a:r>
            <a:r>
              <a:rPr lang="ru-RU" dirty="0" smtClean="0"/>
              <a:t> как инструмент оценки </a:t>
            </a:r>
            <a:r>
              <a:rPr lang="ru-RU" dirty="0" smtClean="0"/>
              <a:t>качества образовательной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000636"/>
            <a:ext cx="5111666" cy="1643074"/>
          </a:xfrm>
        </p:spPr>
        <p:txBody>
          <a:bodyPr/>
          <a:lstStyle/>
          <a:p>
            <a:pPr algn="l"/>
            <a:r>
              <a:rPr lang="ru-RU" dirty="0" smtClean="0"/>
              <a:t>Составила: </a:t>
            </a:r>
          </a:p>
          <a:p>
            <a:pPr algn="l"/>
            <a:r>
              <a:rPr lang="ru-RU" dirty="0" smtClean="0"/>
              <a:t>в</a:t>
            </a:r>
            <a:r>
              <a:rPr lang="ru-RU" dirty="0" smtClean="0"/>
              <a:t>оспитатель высшей квалификационной категории </a:t>
            </a:r>
            <a:r>
              <a:rPr lang="ru-RU" dirty="0" err="1" smtClean="0"/>
              <a:t>Чемукова</a:t>
            </a:r>
            <a:r>
              <a:rPr lang="ru-RU" dirty="0" smtClean="0"/>
              <a:t> Д.С.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800" b="1" dirty="0" smtClean="0"/>
              <a:t>Оценочно-диагностический </a:t>
            </a:r>
            <a:r>
              <a:rPr lang="ru-RU" sz="4800" b="1" dirty="0" err="1" smtClean="0"/>
              <a:t>портфолио</a:t>
            </a:r>
            <a:r>
              <a:rPr lang="ru-RU" sz="4800" b="1" dirty="0" smtClean="0"/>
              <a:t> является индивидуальной программой развития ребенка (составляется педагогом и хранится у педагога).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966084"/>
          </a:xfrm>
        </p:spPr>
        <p:txBody>
          <a:bodyPr>
            <a:normAutofit/>
          </a:bodyPr>
          <a:lstStyle/>
          <a:p>
            <a:r>
              <a:rPr lang="ru-RU" dirty="0" smtClean="0"/>
              <a:t>Целесообразность составления </a:t>
            </a:r>
            <a:r>
              <a:rPr lang="ru-RU" dirty="0" err="1" smtClean="0"/>
              <a:t>портфолио</a:t>
            </a:r>
            <a:r>
              <a:rPr lang="ru-RU" dirty="0" smtClean="0"/>
              <a:t> в качестве инструмента оценки достижений воспитанников.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7239000" cy="2883860"/>
          </a:xfrm>
        </p:spPr>
        <p:txBody>
          <a:bodyPr/>
          <a:lstStyle/>
          <a:p>
            <a:r>
              <a:rPr lang="ru-RU" dirty="0" smtClean="0"/>
              <a:t>1.Парциальная программа.</a:t>
            </a:r>
          </a:p>
          <a:p>
            <a:r>
              <a:rPr lang="ru-RU" dirty="0" smtClean="0"/>
              <a:t>2.Педагогический проект.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составления </a:t>
            </a:r>
            <a:r>
              <a:rPr lang="ru-RU" dirty="0" err="1" smtClean="0"/>
              <a:t>портфолио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Мотивация и </a:t>
            </a:r>
            <a:r>
              <a:rPr lang="ru-RU" dirty="0" err="1" smtClean="0"/>
              <a:t>целеполагание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Разработка структуры материалов </a:t>
            </a:r>
            <a:r>
              <a:rPr lang="ru-RU" dirty="0" err="1" smtClean="0"/>
              <a:t>портфолио</a:t>
            </a:r>
            <a:r>
              <a:rPr lang="ru-RU" dirty="0" smtClean="0"/>
              <a:t>, сбор и систематизация материалов.</a:t>
            </a:r>
          </a:p>
          <a:p>
            <a:r>
              <a:rPr lang="ru-RU" dirty="0" smtClean="0"/>
              <a:t>3. Индивидуальная работа с детьми.</a:t>
            </a:r>
          </a:p>
          <a:p>
            <a:r>
              <a:rPr lang="ru-RU" dirty="0" smtClean="0"/>
              <a:t>4. Взаимодействие с родителями.</a:t>
            </a:r>
          </a:p>
          <a:p>
            <a:r>
              <a:rPr lang="ru-RU" dirty="0" smtClean="0"/>
              <a:t>5. Итоговая рефлексия.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0676" y="0"/>
            <a:ext cx="5977340" cy="674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4025" y="0"/>
            <a:ext cx="66453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036" y="0"/>
            <a:ext cx="6424104" cy="684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992"/>
            <a:ext cx="6715171" cy="6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148" y="0"/>
            <a:ext cx="5870678" cy="686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18053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Определение педагогической диагностики.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Педагогическая диагностика</a:t>
            </a:r>
            <a:r>
              <a:rPr lang="ru-RU" dirty="0" smtClean="0"/>
              <a:t> – это система методов и приемов, специально разработанных </a:t>
            </a:r>
            <a:r>
              <a:rPr lang="ru-RU" b="1" dirty="0" smtClean="0"/>
              <a:t>педагогических технологий</a:t>
            </a:r>
            <a:r>
              <a:rPr lang="ru-RU" dirty="0" smtClean="0"/>
              <a:t>, методик и тестовых заданий, позволяющих определять уровень профессиональной компетенции </a:t>
            </a:r>
            <a:r>
              <a:rPr lang="ru-RU" b="1" dirty="0" smtClean="0"/>
              <a:t>педагога</a:t>
            </a:r>
            <a:r>
              <a:rPr lang="ru-RU" dirty="0" smtClean="0"/>
              <a:t>, уровень развития ребенка-дошкольника, а также </a:t>
            </a:r>
            <a:r>
              <a:rPr lang="ru-RU" b="1" dirty="0" smtClean="0"/>
              <a:t>диагностировать</a:t>
            </a:r>
            <a:r>
              <a:rPr lang="ru-RU" dirty="0" smtClean="0"/>
              <a:t> причины недостатков и находить пути улучшения качества образовательных услуг дошкольного учреждения.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410480" cy="1465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cs typeface="Aharoni" pitchFamily="2" charset="-79"/>
              </a:rPr>
              <a:t>Основные методы педагогической диагностики в ДОО.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Наблюдение – </a:t>
            </a:r>
            <a:r>
              <a:rPr lang="ru-RU" dirty="0" smtClean="0"/>
              <a:t>восприятие и познание реальной картины развития ребенка, в рамках его естественной среды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Получение ответов детей (</a:t>
            </a:r>
            <a:r>
              <a:rPr lang="ru-RU" dirty="0" smtClean="0"/>
              <a:t>в процессе беседы, устного анкетирования или тестирования, по заранее подготовленным вопросам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Анализ продуктов детской деятельности (</a:t>
            </a:r>
            <a:r>
              <a:rPr lang="ru-RU" dirty="0" smtClean="0"/>
              <a:t>рисунки, поделки и т.д., созданные воспитанником</a:t>
            </a:r>
            <a:r>
              <a:rPr lang="ru-RU" b="1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Подходы к определению понятия «</a:t>
            </a:r>
            <a:r>
              <a:rPr lang="ru-RU" dirty="0" err="1" smtClean="0"/>
              <a:t>Портфолио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это </a:t>
            </a:r>
            <a:r>
              <a:rPr lang="ru-RU" b="1" dirty="0" smtClean="0"/>
              <a:t>своеобразный маршрут развития ребенка</a:t>
            </a:r>
            <a:r>
              <a:rPr lang="ru-RU" dirty="0" smtClean="0"/>
              <a:t>. Это возможность лучше понять ребенка и способ взаимодействия педагогов между собой, педагогов и родителей в процессе его воспитания и обучения.</a:t>
            </a:r>
          </a:p>
          <a:p>
            <a:r>
              <a:rPr lang="ru-RU" dirty="0" smtClean="0"/>
              <a:t>-это </a:t>
            </a:r>
            <a:r>
              <a:rPr lang="ru-RU" b="1" dirty="0" smtClean="0"/>
              <a:t>инструмент комплексной оценки </a:t>
            </a:r>
            <a:r>
              <a:rPr lang="ru-RU" dirty="0" smtClean="0"/>
              <a:t>уровня развития индивидуальных качеств, возможностей и способностей ребенка, как способ анализа индивидуальных достижений для выстраивания дальнейшей "траектории развития".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3504" y="357166"/>
            <a:ext cx="4000496" cy="6215106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Портфолио</a:t>
            </a:r>
            <a:r>
              <a:rPr lang="ru-RU" sz="2400" b="1" dirty="0" smtClean="0"/>
              <a:t> для детского </a:t>
            </a:r>
          </a:p>
          <a:p>
            <a:r>
              <a:rPr lang="ru-RU" sz="2400" b="1" dirty="0" smtClean="0"/>
              <a:t>сада – оригинальный метод регистрации индивидуальных достижений, </a:t>
            </a:r>
            <a:r>
              <a:rPr lang="ru-RU" sz="2400" dirty="0" smtClean="0"/>
              <a:t>который помогает передать и упорядочить важные моменты в жизни воспитанника, его положительные эмоции, цели, достигнутые в различных видах жизнедеятельности, и впечатления от </a:t>
            </a:r>
            <a:r>
              <a:rPr lang="ru-RU" sz="2400" b="1" dirty="0" smtClean="0"/>
              <a:t>этого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271257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836" b="13836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2390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Портфолио</a:t>
            </a:r>
            <a:r>
              <a:rPr lang="ru-RU" sz="3100" dirty="0" smtClean="0"/>
              <a:t> помогает решать важные педагогические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- </a:t>
            </a:r>
            <a:r>
              <a:rPr lang="ru-RU" sz="3100" b="1" dirty="0" smtClean="0"/>
              <a:t>создать для каждого воспитанника ситуацию переживания успеха;</a:t>
            </a:r>
          </a:p>
          <a:p>
            <a:r>
              <a:rPr lang="ru-RU" sz="3100" dirty="0" smtClean="0"/>
              <a:t>- </a:t>
            </a:r>
            <a:r>
              <a:rPr lang="ru-RU" sz="3100" b="1" dirty="0" smtClean="0"/>
              <a:t>поощрять его активность и самостоятельность;</a:t>
            </a:r>
          </a:p>
          <a:p>
            <a:r>
              <a:rPr lang="ru-RU" sz="3100" dirty="0" smtClean="0"/>
              <a:t>- </a:t>
            </a:r>
            <a:r>
              <a:rPr lang="ru-RU" sz="3100" b="1" dirty="0" smtClean="0"/>
              <a:t>формировать навыки учебной деятельности;</a:t>
            </a:r>
          </a:p>
          <a:p>
            <a:r>
              <a:rPr lang="ru-RU" dirty="0" smtClean="0"/>
              <a:t>- поддерживать интерес ребенка к определенному виду деятельности;</a:t>
            </a:r>
          </a:p>
          <a:p>
            <a:r>
              <a:rPr lang="ru-RU" dirty="0" smtClean="0"/>
              <a:t>- содействовать индивидуализации образования дошкольника;</a:t>
            </a:r>
          </a:p>
          <a:p>
            <a:r>
              <a:rPr lang="ru-RU" dirty="0" smtClean="0"/>
              <a:t>- закладывать дополнительные предпосылки и возможности для его успешной социализации;</a:t>
            </a:r>
          </a:p>
          <a:p>
            <a:r>
              <a:rPr lang="ru-RU" dirty="0" smtClean="0"/>
              <a:t>- укреплять взаимодействие с семьей воспитанника, повышать заинтересованность родителей (законных представителей) в результатах развития ребенка и совместной педагогической деятельности с ДОУ.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Виды </a:t>
            </a:r>
            <a:r>
              <a:rPr lang="ru-RU" sz="6000" dirty="0" err="1" smtClean="0"/>
              <a:t>портфолио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/>
              <a:t>1. Электронный </a:t>
            </a:r>
            <a:r>
              <a:rPr lang="ru-RU" sz="4400" dirty="0" err="1" smtClean="0"/>
              <a:t>портфолио</a:t>
            </a:r>
            <a:r>
              <a:rPr lang="ru-RU" sz="4400" dirty="0" smtClean="0"/>
              <a:t>. </a:t>
            </a:r>
          </a:p>
          <a:p>
            <a:r>
              <a:rPr lang="ru-RU" sz="4400" dirty="0" smtClean="0"/>
              <a:t>2. </a:t>
            </a:r>
            <a:r>
              <a:rPr lang="ru-RU" sz="4400" dirty="0" err="1" smtClean="0"/>
              <a:t>Портфолио-раскраска</a:t>
            </a:r>
            <a:r>
              <a:rPr lang="ru-RU" sz="4400" dirty="0" smtClean="0"/>
              <a:t>. </a:t>
            </a:r>
          </a:p>
          <a:p>
            <a:r>
              <a:rPr lang="ru-RU" sz="4400" dirty="0" smtClean="0"/>
              <a:t>3. Печатное </a:t>
            </a:r>
            <a:r>
              <a:rPr lang="ru-RU" sz="4400" dirty="0" err="1" smtClean="0"/>
              <a:t>портфолио</a:t>
            </a:r>
            <a:r>
              <a:rPr lang="ru-RU" sz="4400" dirty="0" smtClean="0"/>
              <a:t> одно из самых традиционных. Создается в виде папок и картотек.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Цель </a:t>
            </a:r>
            <a:r>
              <a:rPr lang="ru-RU" sz="5400" dirty="0" err="1" smtClean="0"/>
              <a:t>портфолио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– собрать, систематизировать и зафиксировать результаты развития дошкольника, его усилия, прогресс и достижения в различных областях, демонстрировать весь спектр его способностей, интересов, склонностей, знаний и умений.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50019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Функции </a:t>
            </a:r>
            <a:r>
              <a:rPr lang="ru-RU" sz="4400" dirty="0" err="1" smtClean="0"/>
              <a:t>портфолио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• </a:t>
            </a:r>
            <a:r>
              <a:rPr lang="ru-RU" sz="3000" b="1" dirty="0" err="1" smtClean="0"/>
              <a:t>целеполагательная</a:t>
            </a:r>
            <a:r>
              <a:rPr lang="ru-RU" dirty="0" smtClean="0"/>
              <a:t> - поддерживает учебные цели (чему мы обучаем ребенка и для чего);</a:t>
            </a:r>
          </a:p>
          <a:p>
            <a:r>
              <a:rPr lang="ru-RU" dirty="0" smtClean="0"/>
              <a:t>• </a:t>
            </a:r>
            <a:r>
              <a:rPr lang="ru-RU" sz="3000" b="1" dirty="0" smtClean="0"/>
              <a:t>диагностическая </a:t>
            </a:r>
            <a:r>
              <a:rPr lang="ru-RU" dirty="0" smtClean="0"/>
              <a:t>- фиксирует изменения и рост за определенный период времени;</a:t>
            </a:r>
          </a:p>
          <a:p>
            <a:r>
              <a:rPr lang="ru-RU" dirty="0" smtClean="0"/>
              <a:t>• </a:t>
            </a:r>
            <a:r>
              <a:rPr lang="ru-RU" sz="3000" b="1" dirty="0" smtClean="0"/>
              <a:t>развивающая </a:t>
            </a:r>
            <a:r>
              <a:rPr lang="ru-RU" dirty="0" smtClean="0"/>
              <a:t>- обеспечивает непрерывность процесса обучения и развития от года к году;</a:t>
            </a:r>
          </a:p>
          <a:p>
            <a:r>
              <a:rPr lang="ru-RU" dirty="0" smtClean="0"/>
              <a:t>• мотивационная - поощряет достигнутые ребенком результаты;</a:t>
            </a:r>
          </a:p>
          <a:p>
            <a:r>
              <a:rPr lang="ru-RU" dirty="0" smtClean="0"/>
              <a:t>• содержательная - раскрывает весь спектр выполняемых работ;</a:t>
            </a:r>
          </a:p>
          <a:p>
            <a:r>
              <a:rPr lang="ru-RU" dirty="0" smtClean="0"/>
              <a:t>• рейтинговая - показывает диапазон навыков и умений.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334</TotalTime>
  <Words>424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Детское портфолио как инструмент оценки качества образовательной деятельности.</vt:lpstr>
      <vt:lpstr>Определение педагогической диагностики.</vt:lpstr>
      <vt:lpstr>Основные методы педагогической диагностики в ДОО. </vt:lpstr>
      <vt:lpstr>Подходы к определению понятия «Портфолио».</vt:lpstr>
      <vt:lpstr>Слайд 5</vt:lpstr>
      <vt:lpstr>    Портфолио помогает решать важные педагогические задачи: </vt:lpstr>
      <vt:lpstr>Виды портфолио</vt:lpstr>
      <vt:lpstr>Цель портфолио.</vt:lpstr>
      <vt:lpstr>Функции портфолио </vt:lpstr>
      <vt:lpstr>Слайд 10</vt:lpstr>
      <vt:lpstr>Целесообразность составления портфолио в качестве инструмента оценки достижений воспитанников.</vt:lpstr>
      <vt:lpstr>Этапы составления портфолио.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портфолио как инструмент оценки уровня….</dc:title>
  <dc:creator>Dina</dc:creator>
  <cp:lastModifiedBy>Dina</cp:lastModifiedBy>
  <cp:revision>35</cp:revision>
  <dcterms:created xsi:type="dcterms:W3CDTF">2021-01-31T09:39:26Z</dcterms:created>
  <dcterms:modified xsi:type="dcterms:W3CDTF">2021-02-03T17:02:13Z</dcterms:modified>
</cp:coreProperties>
</file>